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ABC2-C678-B195-62A4-C797199E8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87F35-16AC-E800-558F-98FC0FA48C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17A41-95A3-1796-4862-6F48AE13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3A38D-2758-72CB-7BBD-35FAA6FD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69E21-A427-FCEF-3B89-6B146763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71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26273-6BC5-9067-3A3C-860018A9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690A3-A40A-68EE-B0D0-C90F97EA7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3E0FF-6049-306D-A1CA-D8FEDEC3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376E5-5D6D-05A3-6E8E-901CB2F0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96C37-FEF4-414E-F69A-E32CD8B1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45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73A865-AF12-6C10-C329-01E436473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D45AE2-936C-9E87-3342-7F31A33DC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F98FF-4297-4DF1-D91B-F452BC2F4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B469-A8F2-F678-0FD0-18118FB7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251C5-A16C-9DED-2CE3-01905D576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324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- Yellow - Clien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ackground with curved lines&#10;&#10;AI-generated content may be incorrect.">
            <a:extLst>
              <a:ext uri="{FF2B5EF4-FFF2-40B4-BE49-F238E27FC236}">
                <a16:creationId xmlns:a16="http://schemas.microsoft.com/office/drawing/2014/main" id="{B73DC436-C430-1491-E846-E1D25FC068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226183" cy="6858000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630086" y="3705443"/>
            <a:ext cx="4931833" cy="270988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None/>
              <a:defRPr sz="1333" b="0" i="0" spc="267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2515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2pPr>
            <a:lvl3pPr marL="755612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3pPr>
            <a:lvl4pPr marL="1130244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4pPr>
            <a:lvl5pPr marL="1443495" indent="0">
              <a:lnSpc>
                <a:spcPct val="100000"/>
              </a:lnSpc>
              <a:buNone/>
              <a:defRPr sz="800">
                <a:solidFill>
                  <a:srgbClr val="72859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5pPr>
          </a:lstStyle>
          <a:p>
            <a:pPr lvl="0"/>
            <a:r>
              <a:rPr lang="en-US"/>
              <a:t>PRESENTATION DATE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34183" y="8110409"/>
            <a:ext cx="12260365" cy="0"/>
          </a:xfrm>
          <a:prstGeom prst="line">
            <a:avLst/>
          </a:prstGeom>
          <a:ln w="6350" cap="flat" cmpd="sng" algn="ctr">
            <a:solidFill>
              <a:schemeClr val="accent5">
                <a:alpha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765173" y="2215092"/>
            <a:ext cx="10611576" cy="73286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48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 Title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3" y="3093068"/>
            <a:ext cx="10611576" cy="46727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2133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72515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2pPr>
            <a:lvl3pPr marL="755612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3pPr>
            <a:lvl4pPr marL="1130244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4pPr>
            <a:lvl5pPr marL="1443495" indent="0">
              <a:buNone/>
              <a:defRPr sz="5867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defRPr>
            </a:lvl5pPr>
          </a:lstStyle>
          <a:p>
            <a:pPr lvl="0"/>
            <a:r>
              <a:rPr lang="en-US"/>
              <a:t>Presentation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64F9DD-DE30-C34A-A485-A07A839C3CA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63317" y="5454985"/>
            <a:ext cx="3510899" cy="6833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client logo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32B273F-83BA-A2C5-1897-4D85557BA0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6" y="356034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85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White">
    <p:bg>
      <p:bgPr>
        <a:solidFill>
          <a:srgbClr val="FE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85950" y="571697"/>
            <a:ext cx="10807652" cy="44048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667"/>
              </a:lnSpc>
              <a:defRPr sz="2933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Slide title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00608-C600-554E-813F-6D4EC02AF4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070" y="1583269"/>
            <a:ext cx="10807700" cy="2800351"/>
          </a:xfrm>
          <a:prstGeom prst="rect">
            <a:avLst/>
          </a:prstGeom>
        </p:spPr>
        <p:txBody>
          <a:bodyPr/>
          <a:lstStyle>
            <a:lvl1pPr marL="380981" indent="-380981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98988" indent="-243405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3926" indent="-239173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77330" indent="-243405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16502" indent="-239173">
              <a:buClr>
                <a:schemeClr val="accent3"/>
              </a:buClr>
              <a:buFont typeface="Arial" panose="020B0604020202020204" pitchFamily="34" charset="0"/>
              <a:buChar char="•"/>
              <a:defRPr sz="2133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C8156-3E9F-6D42-BC09-E86831EB4BD7}"/>
              </a:ext>
            </a:extLst>
          </p:cNvPr>
          <p:cNvSpPr txBox="1"/>
          <p:nvPr userDrawn="1"/>
        </p:nvSpPr>
        <p:spPr>
          <a:xfrm>
            <a:off x="11469217" y="6576097"/>
            <a:ext cx="666087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9FBE0F-E013-8744-85F1-2202A360EF8A}" type="slidenum">
              <a:rPr lang="en-US" sz="667" b="0" i="0" spc="0" baseline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endParaRPr lang="en-US" sz="667" b="0" i="0" spc="0" baseline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BCDDE-4B2D-D9CB-1B80-F64BBF7AB9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997"/>
            <a:ext cx="419279" cy="35890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0FCFB7-345B-5532-901F-FB3C2AA30452}"/>
              </a:ext>
            </a:extLst>
          </p:cNvPr>
          <p:cNvGrpSpPr/>
          <p:nvPr userDrawn="1"/>
        </p:nvGrpSpPr>
        <p:grpSpPr>
          <a:xfrm>
            <a:off x="-56699" y="6286303"/>
            <a:ext cx="12248699" cy="582884"/>
            <a:chOff x="-42524" y="4714727"/>
            <a:chExt cx="9186524" cy="43716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D3E70E-8207-1DD9-A0BA-C9B76DADC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524" y="4714727"/>
              <a:ext cx="9186524" cy="437163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82186-B640-AD70-6515-3EE323ECF299}"/>
                </a:ext>
              </a:extLst>
            </p:cNvPr>
            <p:cNvGrpSpPr/>
            <p:nvPr userDrawn="1"/>
          </p:nvGrpSpPr>
          <p:grpSpPr>
            <a:xfrm>
              <a:off x="157229" y="4832170"/>
              <a:ext cx="1798358" cy="269180"/>
              <a:chOff x="314460" y="4647384"/>
              <a:chExt cx="2355272" cy="359852"/>
            </a:xfrm>
          </p:grpSpPr>
          <p:pic>
            <p:nvPicPr>
              <p:cNvPr id="12" name="Picture 11" descr="A black background with white text&#10;&#10;AI-generated content may be incorrect.">
                <a:extLst>
                  <a:ext uri="{FF2B5EF4-FFF2-40B4-BE49-F238E27FC236}">
                    <a16:creationId xmlns:a16="http://schemas.microsoft.com/office/drawing/2014/main" id="{14B8BAAB-1A0E-E7F6-9140-98409B12FFE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43" t="31741" r="22676" b="46337"/>
              <a:stretch/>
            </p:blipFill>
            <p:spPr>
              <a:xfrm>
                <a:off x="314460" y="4647384"/>
                <a:ext cx="907472" cy="359852"/>
              </a:xfrm>
              <a:prstGeom prst="rect">
                <a:avLst/>
              </a:prstGeom>
            </p:spPr>
          </p:pic>
          <p:pic>
            <p:nvPicPr>
              <p:cNvPr id="13" name="Picture 12" descr="A black background with white text&#10;&#10;AI-generated content may be incorrect.">
                <a:extLst>
                  <a:ext uri="{FF2B5EF4-FFF2-40B4-BE49-F238E27FC236}">
                    <a16:creationId xmlns:a16="http://schemas.microsoft.com/office/drawing/2014/main" id="{7C5C02F2-245D-A75B-547C-7883F417D6D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07" t="53939" r="23341" b="35665"/>
              <a:stretch/>
            </p:blipFill>
            <p:spPr>
              <a:xfrm>
                <a:off x="1221932" y="4714151"/>
                <a:ext cx="1447800" cy="2930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75005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74">
          <p15:clr>
            <a:srgbClr val="FBAE40"/>
          </p15:clr>
        </p15:guide>
        <p15:guide id="2" pos="31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6E41-7D71-C51E-0EC0-5812CC9A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4A32A-4651-F5D0-D6DE-EF5917810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1B6F0-CF32-BC45-BA24-DFD0AB86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C07B7-B8F3-6FD6-0A64-5F912E25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1D38-69D4-4E90-5C44-FF764DA0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066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E7130-911B-A108-0763-9D0DEC816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C82FC-0B54-485E-9A2E-746F23FD3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67696-2C07-8AEC-5E37-87501D8AF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6DF3-2931-7109-3A4A-E5550A98A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31BF3-8B72-993F-0AE1-56970EBE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66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D70C-9CE8-207E-316C-18104902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DFF9-5E89-1C66-B95E-6C9B21E07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90AF7-C021-FE3C-CA65-251ADA02B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1B4BB-A622-2F72-88A9-3B5DBCD7D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D9814-F620-25D6-D91F-DD37E276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0979A-0172-7ACC-8F37-CB781131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47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168BE-2F2B-E66A-9861-E3F563AE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F6EE1-A3EE-B4E5-4B38-9EE6FA086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B0EBB-2B78-6516-94C1-F58FD455A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95239-8E10-F677-74BD-C9587B57E1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EDAC6C-62EA-BE34-55EF-8635976C4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3E05EF-99C0-2EDB-8C3D-4EF4AE2E2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F237A-B0F8-0B34-2674-7C835A69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F793A-3DFE-848A-A7C7-670C0D52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45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E829-FB27-8B59-6836-F824DD13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41CB3-C7CC-57B1-67F7-FF484956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1AC4D-F72C-CCC8-97AD-D23FF533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EF4FB-F86C-96CD-A175-8D454D54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95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6941D-F090-7FCA-CE69-794D367D2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2F79E7-C6E0-BDFC-371D-C459357B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7F2A8-5B39-B2B7-E313-1DF8A4EA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31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C88B0-8D9F-C28A-952F-E014B434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CB8FA-C3DF-60F0-8197-D7C38137D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0F564-D5E1-9C90-6EAF-D3EF11766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EA4DC-21D7-9B62-7787-0985D7B0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3661A-3442-2293-3C6F-4037D306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0F172-B1C1-5650-D7E2-1977F94F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764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0EC9-746E-97AA-B526-0D053677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C5CE9D-AF0E-CE18-390B-A0E5F5237D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C8E23-4A76-4C25-6DC7-A0AAC3B2A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92A93-4F2D-7A56-8A1D-DBDD35EC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06F8C-CEE9-A436-373C-CDD7FA521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0B244-086E-BA3C-30E9-A661669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150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61BE16-BAEB-0BD2-F9EC-AB1C4231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E6988-767D-2F71-8223-8CAEE34CA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9F8F3-DF27-772B-0235-6E85534E9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6165-B498-4E55-A06C-0CA60430DACE}" type="datetimeFigureOut">
              <a:rPr lang="en-IN" smtClean="0"/>
              <a:t>29-12-2025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EA9D9-3675-C65B-D171-39E348AEC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C2E8B-84C4-8F4C-4F73-55505B5D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8AC55-0278-459B-8E66-4C69B3EE77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5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Overview of ETL</a:t>
            </a:r>
          </a:p>
        </p:txBody>
      </p:sp>
    </p:spTree>
    <p:extLst>
      <p:ext uri="{BB962C8B-B14F-4D97-AF65-F5344CB8AC3E}">
        <p14:creationId xmlns:p14="http://schemas.microsoft.com/office/powerpoint/2010/main" val="198161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Main Extraction Methods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35271" y="1381207"/>
            <a:ext cx="5750168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high level, all extraction falls into two categories: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Extraction (The "Snapshot")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copy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from the source table every time the ETL process runs.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source_table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Extraction (The "Delta" or "Change")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 data that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has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since the last ETL run.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preferred method for large tables.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5000" r="2350" b="11026"/>
          <a:stretch/>
        </p:blipFill>
        <p:spPr>
          <a:xfrm>
            <a:off x="6783567" y="1381207"/>
            <a:ext cx="4699186" cy="417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9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1: Full Extraction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84247" y="1110865"/>
            <a:ext cx="9678599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ETL process runs a query to dump the entire table. The existing data in the target (or staging area) is completely replaced.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Very easy to implement. No complex tracking is needed.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Guarantees you have an exact copy (captures deletes implicitly, as they won't be in the new load).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Load on Source: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Running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* on a 1-billion-row table can severely impact the production database.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Takes a long time to run.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Network Traffic: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Moves a huge amount of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use it: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initial, first-time load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table.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very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small, non-critical tables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dimension tables like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Dim_Categories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only have 50 rows).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2: Incremental (Delta) Extraction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955430" y="1261381"/>
            <a:ext cx="73179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ETL process identifies and extracts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the changes.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 Challenge: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do you reliably find the changes?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 mechanism to identify new or updated rows.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leads to several specific techniques.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&amp; Efficient: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Runs very quickly as it only deals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small subset of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Impact on Source: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query for "what's new" is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less stressful on the production database.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Complex: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Requires logic to track what was last loaded.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Misses Deletes: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Some methods (like timestamps) cannot identify rows that were deleted.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39334" r="53132" b="35599"/>
          <a:stretch/>
        </p:blipFill>
        <p:spPr>
          <a:xfrm>
            <a:off x="6699532" y="1261381"/>
            <a:ext cx="5190568" cy="31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4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Technique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70438" y="1042482"/>
            <a:ext cx="1001443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(a): Timestamp-Based (Watermarking)</a:t>
            </a: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most common incremental technique.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source table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a timestamp column (e.g.,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last_updated_date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ETL process saves the last timestamp it successfully loaded (this is the "high-water mark").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next run, it only asks for data after that timestamp: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source_table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WHERE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last_updated_date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&gt; '2025-11-03 17:00:00';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then saves the new "high-water mark" for the next run.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 easy to implement.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 most standard databases.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cannot detect deletes. If a row is deleted, this query will never find it.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a reliable, accurate timestamp column (which isn't always available).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fr-FR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Incremental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3570" y="913138"/>
            <a:ext cx="7025404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(b): Change Data Capture (CDC)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"gold standard" for high-volume, critical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querying the table, this method reads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database's internal transaction log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MySQL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binlog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WAL).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log is the database's own "diary" of every single change that happens.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CDC tool (like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Debezium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Fivetran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Qlik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Replicate) streams these changes (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INSERT, UPDATE, and 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in real-time.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Deletes: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only common method that reliably captures deleted rows.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Low Impact: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not query the production tables at all.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stream changes as they happen.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Complex: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Requires specialized tools and deep database knowledge to set up.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93" t="36288" r="7223" b="36464"/>
          <a:stretch/>
        </p:blipFill>
        <p:spPr>
          <a:xfrm>
            <a:off x="7668974" y="1508760"/>
            <a:ext cx="3895344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3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from Non-Database Sources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3570" y="1135584"/>
            <a:ext cx="680984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all data is in a database.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from Files (CSV, JSON, Log Files):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ETL process scans a directory (like an FTP folder or S3 bucket) for new files.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needs a way to know which files are new.</a:t>
            </a:r>
          </a:p>
          <a:p>
            <a:pPr marL="1200150" lvl="2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Name/Timestamp: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Look for files with today's date.</a:t>
            </a:r>
          </a:p>
          <a:p>
            <a:pPr marL="1200150" lvl="2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"Move on Read":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 a file, then move it to an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archive folder so it isn't read again.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from APIs (e.g., Salesforce, Google Analytics):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ETL process makes an API call to the cloud service.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Most APIs support incremental logic (e.g., "Give me all records modified since...").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Must handle pagination (getting 100 results at a time) and rate limiting (not making too many calls per second).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14" t="67308" r="5357" b="3333"/>
          <a:stretch/>
        </p:blipFill>
        <p:spPr>
          <a:xfrm>
            <a:off x="7453413" y="1375106"/>
            <a:ext cx="4213330" cy="308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75593" y="1204753"/>
          <a:ext cx="9325707" cy="3078480"/>
        </p:xfrm>
        <a:graphic>
          <a:graphicData uri="http://schemas.openxmlformats.org/drawingml/2006/table">
            <a:tbl>
              <a:tblPr/>
              <a:tblGrid>
                <a:gridCol w="2423745">
                  <a:extLst>
                    <a:ext uri="{9D8B030D-6E8A-4147-A177-3AD203B41FA5}">
                      <a16:colId xmlns:a16="http://schemas.microsoft.com/office/drawing/2014/main" val="2534660534"/>
                    </a:ext>
                  </a:extLst>
                </a:gridCol>
                <a:gridCol w="3587262">
                  <a:extLst>
                    <a:ext uri="{9D8B030D-6E8A-4147-A177-3AD203B41FA5}">
                      <a16:colId xmlns:a16="http://schemas.microsoft.com/office/drawing/2014/main" val="332997148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2116447369"/>
                    </a:ext>
                  </a:extLst>
                </a:gridCol>
              </a:tblGrid>
              <a:tr h="364375">
                <a:tc>
                  <a:txBody>
                    <a:bodyPr/>
                    <a:lstStyle/>
                    <a:p>
                      <a:pPr rtl="0"/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Extraction Type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Best For...</a:t>
                      </a:r>
                      <a:endParaRPr lang="en-IN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Key Challenge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269312"/>
                  </a:ext>
                </a:extLst>
              </a:tr>
              <a:tr h="616635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Full Extraction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Small, non-critical tables (e.g., Dim_Category)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Slow, high impact on source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017637"/>
                  </a:ext>
                </a:extLst>
              </a:tr>
              <a:tr h="616635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Incremental (Timestamp)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Most large tables where deletes are not critical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Misses deletes, needs a good timestamp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450767"/>
                  </a:ext>
                </a:extLst>
              </a:tr>
              <a:tr h="616635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Incremental (CDC)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Critical, high-volume tables (e.g., </a:t>
                      </a:r>
                      <a:r>
                        <a:rPr lang="en-US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Fact_Sales</a:t>
                      </a:r>
                      <a:r>
                        <a:rPr lang="en-US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Very complex to set up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428294"/>
                  </a:ext>
                </a:extLst>
              </a:tr>
              <a:tr h="616635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File / API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External and 3rd-party data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Requires</a:t>
                      </a:r>
                      <a:r>
                        <a:rPr lang="fr-FR" dirty="0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 file management / API </a:t>
                      </a:r>
                      <a:r>
                        <a:rPr lang="fr-FR" dirty="0" err="1">
                          <a:solidFill>
                            <a:srgbClr val="1B1C1D"/>
                          </a:solidFill>
                          <a:effectLst/>
                          <a:latin typeface="Google Sans Text"/>
                        </a:rPr>
                        <a:t>logic</a:t>
                      </a:r>
                      <a:endParaRPr lang="fr-FR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00112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838199" y="4692806"/>
            <a:ext cx="89271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Practice: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Always extract data into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Staging 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first. Do not transform it on the fly. This decouples your process, makes error handling easier, and allows you to re-run transformations without re-extracting.</a:t>
            </a:r>
          </a:p>
        </p:txBody>
      </p:sp>
    </p:spTree>
    <p:extLst>
      <p:ext uri="{BB962C8B-B14F-4D97-AF65-F5344CB8AC3E}">
        <p14:creationId xmlns:p14="http://schemas.microsoft.com/office/powerpoint/2010/main" val="157507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Transformation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05096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Transformation?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48984" y="1389849"/>
            <a:ext cx="8880816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successfully Extracted our raw data into a temporary Staging Area.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raw data is: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Dirty: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Contains errors, typos,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 values.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"USA", "U.S.", and "United States" all mean the same thing.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Fragmented: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 data is in one table, sales data is in another.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Wrong Shape: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It's in an OLTP (transactional) structure, not an OLAP (analytical) one.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apply a series of business rules and functions to clean, standardize, integrate, and reshape the data so it is ready to be loaded into our data warehouse.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Analogy: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the "kitchen" of our data warehouse. Extraction gathered the raw ingredients; Transformation is where we wash, chop, cook, and combine them into a finished meal.</a:t>
            </a:r>
          </a:p>
        </p:txBody>
      </p:sp>
    </p:spTree>
    <p:extLst>
      <p:ext uri="{BB962C8B-B14F-4D97-AF65-F5344CB8AC3E}">
        <p14:creationId xmlns:p14="http://schemas.microsoft.com/office/powerpoint/2010/main" val="893738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Transformation Categories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2145" y="1342854"/>
            <a:ext cx="569155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group all transformation techniques into five main categories.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 &amp; Deduplication: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Fixing the "dirty"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 &amp; Formatting: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Enforcing consistency.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&amp; Joining: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Combining different data sources.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Structuring &amp; Aggregation: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Reshaping the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Enrichment &amp; Derivation: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Creating new data from existing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26026" r="5118" b="25632"/>
          <a:stretch/>
        </p:blipFill>
        <p:spPr>
          <a:xfrm>
            <a:off x="6743700" y="1563049"/>
            <a:ext cx="4906107" cy="26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6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3570" y="1016846"/>
            <a:ext cx="7259956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we define ETL, let's look at the problem it solves. Our business data is: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different systems that don't talk to each other.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data is 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Salesforce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data is 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Marketo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Analytics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 data is in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data is in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 database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same concept is stored differently.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"USA", "U.S.A.", "United States"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"Jane Smith", "smith, jane"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"Raw":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is in a format designed for running the business (OLTP), not analyzing it (OLAP).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can't get a single, trustworthy report to answer simple questions like, "What was our total revenue per product, per region, last quarter?"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1" t="23590" r="12223" b="8846"/>
          <a:stretch/>
        </p:blipFill>
        <p:spPr>
          <a:xfrm>
            <a:off x="7813432" y="1473049"/>
            <a:ext cx="3915507" cy="33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3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1: Cleaning &amp; Deduplication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967153" y="1129451"/>
            <a:ext cx="8932985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and fix or remove bad, incomplete, or duplicate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Deciding what to do with missing values.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with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 (for a number).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with "N/A" or "Unknown" (for a string).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the row entirely if it's unusable.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Correcting Errors: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rules to fix common typos (e.g., "New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Yrok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"New York").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Fixing Data Types: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Converting data to the correct type (e.g., the string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"123.50" becomes the number 123.50).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Deduplication: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rows that are duplicates based on a key (e.g., same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Email).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Choosing one "survivor" record (e.g., the most recently updated one) and discarding the rest.</a:t>
            </a:r>
          </a:p>
        </p:txBody>
      </p:sp>
    </p:spTree>
    <p:extLst>
      <p:ext uri="{BB962C8B-B14F-4D97-AF65-F5344CB8AC3E}">
        <p14:creationId xmlns:p14="http://schemas.microsoft.com/office/powerpoint/2010/main" val="1944868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2: Standardization &amp; Formatting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19907" y="1171080"/>
            <a:ext cx="9513278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ensure all data values for a given attribute are consistent.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Formatting: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Forcing data into a single, defined format.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10/01/2025 and Jan 10, 2025 both become 2025-10-01.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"john smith" and "JOHN SMITH" both become "John Smith" (Proper Case).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1,234.50 and $1234.5 both become 1234.50.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 (Conforming):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Mapping multiple different values to a single, standard business value.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"USA", "U.S.", "America", and "United States" all become "USA".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almost always done using 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Lookup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"reference table") that stores the mapping rules.</a:t>
            </a:r>
          </a:p>
        </p:txBody>
      </p:sp>
    </p:spTree>
    <p:extLst>
      <p:ext uri="{BB962C8B-B14F-4D97-AF65-F5344CB8AC3E}">
        <p14:creationId xmlns:p14="http://schemas.microsoft.com/office/powerpoint/2010/main" val="2125312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3: Integration &amp; Joining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3570" y="1331801"/>
            <a:ext cx="1000455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combine data from multiple, fragmented sources to create a single, unified view.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the classic database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 operation.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1: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table from your e-commerce system (has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2: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table from your CRM system (has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State).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JOIN these two tables 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single, "wider" table in your staging area that has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State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in one row. This is a critical step for building your fact and dimension tables.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966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4: Structuring &amp; Aggregation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94101" y="1084993"/>
            <a:ext cx="9487982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reshape the data to fit the target data model (like our Star Schema).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Summarizing data from a low level to a higher level. This massively reduces data volume and improves report speed.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1,000 individual transaction rows from a cash register.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row for "Total Daily Sales per Store"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grouped by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Date).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Pivoting /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Unpivoting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Pivot: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Turning rows into columns (e.g., a table with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 and Sales rows becomes one row with columns like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Jan_Sales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Feb_Sales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Mar_Sales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Unpivot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reverse. Turning columns (like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Jan_Sales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Feb_Sales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into rows.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87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 5: Enrichment &amp; Derivation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24129" y="1187525"/>
            <a:ext cx="873252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new data columns that don't exist in the source systems, adding business value.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Derivation (Calculated Columns):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Applying business logic to create new measures.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 =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CostAmount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DeliveryTime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(Days) =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ShipDate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OrderDate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Age = CURRENT_DATE -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BirthDate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Enrichment (Lookups):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data from one field to add more information.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up a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ZipCode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 reference table to add City, State, and Region.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Looking up a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get the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ProductCategory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Department. (This is how you build your dimensions).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759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50976" y="1236940"/>
            <a:ext cx="609904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is the most complex and valuable part of ETL.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not one single action, but a pipeline of many techniques.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Techniques: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(Fixing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NULLs, errors)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(Formatting, conforming)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(Joining sources)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Structuring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(Aggregating, pivoting)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Enriching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(Calculating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Profit, looking up State)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this work happens in the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Staging Area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protect source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and allow for reprocessing.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4" t="16400" r="7422" b="6800"/>
          <a:stretch/>
        </p:blipFill>
        <p:spPr>
          <a:xfrm>
            <a:off x="6986016" y="1307780"/>
            <a:ext cx="4070477" cy="375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90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Loading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469197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"Load" Step?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5237" y="1331719"/>
            <a:ext cx="84963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data has been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sources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staging area. It is now clean, consistent, and in the correct shape (Star Schema).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physically move this prepared data from the staging tables into the final, permanent tables in the data warehouse.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Considerations: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&amp; Performance: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need to load millions of rows quickly.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Integrity: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load must be reliable. We can't lose or corrupt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Minimizing Downtime: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warehouse should remain available for users to query.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"final delivery"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makes the data visible to business users.</a:t>
            </a:r>
          </a:p>
        </p:txBody>
      </p:sp>
    </p:spTree>
    <p:extLst>
      <p:ext uri="{BB962C8B-B14F-4D97-AF65-F5344CB8AC3E}">
        <p14:creationId xmlns:p14="http://schemas.microsoft.com/office/powerpoint/2010/main" val="91899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Main Load Methods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96815" y="1171783"/>
            <a:ext cx="541606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like extraction, loading data falls into two main categories: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Load (or "Truncate and Load")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data in the target table and replaces it with the new data.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TRUNCATE TABLE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Dim_Product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followed by INSERT INTO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Dim_Product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Load (or "Delta Load")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adds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rows or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existing rows that have changed. It leaves all other data alone.</a:t>
            </a:r>
          </a:p>
          <a:p>
            <a:pPr marL="742950" lvl="1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standard, preferred method for large tables.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18590" r="2221" b="9615"/>
          <a:stretch/>
        </p:blipFill>
        <p:spPr>
          <a:xfrm>
            <a:off x="6580776" y="1277290"/>
            <a:ext cx="4967653" cy="375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5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1: Full Load (Truncate &amp; Load)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19908" y="1461425"/>
            <a:ext cx="981221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TRUNCATE TABLE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Dim_Product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(This is a fast way to delete all rows).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Dim_Product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SELECT * FROM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Staging_Product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Simple: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to manage, no complex logic needed.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Handles Deletes: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Automatically removes data that is no longer in the source (since you're reloading everything).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Slow: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feasible for a 1-billion-row fact table.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Loses History: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Destroys all historical versions in your dimension tables (breaks SCD Type 2).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Downtime: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table is empty and unavailable for a period.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use it: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for small, non-historical dimension tables (e.g., a </a:t>
            </a:r>
            <a:r>
              <a:rPr kumimoji="0" lang="en-US" altLang="en-US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Dim_Status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 with 5 rows).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very first, initial load of the warehouse.</a:t>
            </a:r>
          </a:p>
        </p:txBody>
      </p:sp>
    </p:spTree>
    <p:extLst>
      <p:ext uri="{BB962C8B-B14F-4D97-AF65-F5344CB8AC3E}">
        <p14:creationId xmlns:p14="http://schemas.microsoft.com/office/powerpoint/2010/main" val="81260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ETL?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3208" y="1371600"/>
            <a:ext cx="6729045" cy="3851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is the process that solves this problem. It's a three-step data integration process: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from all the various source systems.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Clean, standardize, and reshape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into a consistent, analyzable format.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processed data into a target system, usually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is the "plumbing" that collects messy water from many sources, purifies it, and delivers clean, drinkable water to the tap (your reports).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8" t="23939" r="4158" b="8534"/>
          <a:stretch/>
        </p:blipFill>
        <p:spPr>
          <a:xfrm>
            <a:off x="7767736" y="1635370"/>
            <a:ext cx="3780693" cy="276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30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2: Incremental Load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74426" y="1194871"/>
            <a:ext cx="598685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Compares the (new) data in the staging table against the (old) data in the target table and applies only the differences.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&amp; Efficient: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Loading 10,000 new rows is much faster than reloading 1 billion.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Preserves History: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is the only way to properly manage Slowly Changing Dimensions (SCDs).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Availability: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table remains online and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queryable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during the load.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Complex Logic: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have to write logic to identify what's new (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INSERT), what's changed (UPDATE), and what's gone (DELETE).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" t="23846" r="5811" b="4616"/>
          <a:stretch/>
        </p:blipFill>
        <p:spPr>
          <a:xfrm>
            <a:off x="6933099" y="1194871"/>
            <a:ext cx="4386730" cy="359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77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Load Type 1: Simple Insert (Append)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65627" y="1470015"/>
            <a:ext cx="834214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simplest incremental load. You only add new rows. You never update or delete old ones.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Fact_Sales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SELECT * FROM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Staging_Sales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(You assume the staging table only contains new records you haven't loaded before).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use it: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standard method for loading transactional fact tables.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 rows represent events (like a sale). Events are permanent and are never "updated." You just keep appending new ones.</a:t>
            </a:r>
          </a:p>
        </p:txBody>
      </p:sp>
    </p:spTree>
    <p:extLst>
      <p:ext uri="{BB962C8B-B14F-4D97-AF65-F5344CB8AC3E}">
        <p14:creationId xmlns:p14="http://schemas.microsoft.com/office/powerpoint/2010/main" val="776168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Load Type 2: Update/Insert ("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Upsert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43570" y="1138076"/>
            <a:ext cx="892595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load handles data that can be new or changed. If the record exists, 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it. If it's new, 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Most databases provide a MERGE command for this.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to use </a:t>
            </a:r>
            <a:r>
              <a:rPr kumimoji="0" lang="en-US" altLang="en-US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it: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the standard method for loading </a:t>
            </a: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SCD Type 1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dimensions (where you just overwrite the old value).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07" y="2804746"/>
            <a:ext cx="7101549" cy="187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80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Load Type 3: Complex SCD Type 2 Logic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28699" y="1529588"/>
            <a:ext cx="836148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most complex load, as it involves INSERTs and UPDATEs to manage historical rows.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it works (Simplified):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Staging to Target.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row is new: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INSERT the new row into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Dim_Customer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IsCurrent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'Yes'.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a row has changed: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 the old row in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Dim_Customer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set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IsCurrent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'No' and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'Today'.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the new version of the row from Staging as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IsCurrent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'Yes' and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'Today'.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logic is almost always handled by an ETL tool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manage the complexity.</a:t>
            </a:r>
          </a:p>
        </p:txBody>
      </p:sp>
    </p:spTree>
    <p:extLst>
      <p:ext uri="{BB962C8B-B14F-4D97-AF65-F5344CB8AC3E}">
        <p14:creationId xmlns:p14="http://schemas.microsoft.com/office/powerpoint/2010/main" val="2820178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Performance &amp; Best Practices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73252" y="1522554"/>
            <a:ext cx="9062056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Bulk Loading: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databases have a special "bulk load" utility (e.g.,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COPY INTO in Snowflake,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bcp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SQL Server). These are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 faster than row-by-row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statements.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&amp; Rebuild Indexes: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very large loads, it's often faster to: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indexes on the fact table.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(which is fast with no indexes).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Rebuild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indexes.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Fact Tables Last: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Always load your dimensions first. You need the new dimension surrogate keys (e.g.,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you can load the fact table that uses them.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Partitioning: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very large fact tables, you can load data into a specific "partition" (e.g., the partition for the current month), which is much faster than a standard load.</a:t>
            </a:r>
          </a:p>
        </p:txBody>
      </p:sp>
    </p:spTree>
    <p:extLst>
      <p:ext uri="{BB962C8B-B14F-4D97-AF65-F5344CB8AC3E}">
        <p14:creationId xmlns:p14="http://schemas.microsoft.com/office/powerpoint/2010/main" val="2390214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Transformation Categories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38199" y="1531828"/>
          <a:ext cx="9906000" cy="2987419"/>
        </p:xfrm>
        <a:graphic>
          <a:graphicData uri="http://schemas.openxmlformats.org/drawingml/2006/table">
            <a:tbl>
              <a:tblPr/>
              <a:tblGrid>
                <a:gridCol w="2476500">
                  <a:extLst>
                    <a:ext uri="{9D8B030D-6E8A-4147-A177-3AD203B41FA5}">
                      <a16:colId xmlns:a16="http://schemas.microsoft.com/office/drawing/2014/main" val="3799933846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1036440975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4171094721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967153926"/>
                    </a:ext>
                  </a:extLst>
                </a:gridCol>
              </a:tblGrid>
              <a:tr h="524817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Type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 Table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it Works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20547"/>
                  </a:ext>
                </a:extLst>
              </a:tr>
              <a:tr h="888151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Full Load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Small Dimensions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TRUNCATE + INSERT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Simplicity; replaces all data.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725151"/>
                  </a:ext>
                </a:extLst>
              </a:tr>
              <a:tr h="524817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 (Append)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Fact Tables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INSERT only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Adds new transactions.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9400605"/>
                  </a:ext>
                </a:extLst>
              </a:tr>
              <a:tr h="524817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 (</a:t>
                      </a:r>
                      <a:r>
                        <a:rPr lang="en-IN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Upsert</a:t>
                      </a:r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SCD Type 1 Dims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MERGE (Insert/Update)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Overwrites changes.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835943"/>
                  </a:ext>
                </a:extLst>
              </a:tr>
              <a:tr h="524817">
                <a:tc>
                  <a:txBody>
                    <a:bodyPr/>
                    <a:lstStyle/>
                    <a:p>
                      <a:pPr rtl="0"/>
                      <a:r>
                        <a:rPr lang="en-IN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Incremental (Complex)</a:t>
                      </a:r>
                      <a:endParaRPr lang="en-IN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SCD Type 2 Dims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INSERT + UPDATE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Manages historical rows.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04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24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Error handling &amp; reprocessing</a:t>
            </a:r>
          </a:p>
        </p:txBody>
      </p:sp>
    </p:spTree>
    <p:extLst>
      <p:ext uri="{BB962C8B-B14F-4D97-AF65-F5344CB8AC3E}">
        <p14:creationId xmlns:p14="http://schemas.microsoft.com/office/powerpoint/2010/main" val="3404462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19908" y="1351563"/>
            <a:ext cx="985617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jobs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fail. It's not a question of if, but when.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Relying on a "perfect run" every time is not a strategy—it's a liability.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Causes of Failure: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Data: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Unexpected values (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= -100), data type changes (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becomes a string), or missing files.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Failure: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network goes down, the source database is offline, the API limit is reached, or the target disk is full.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 Bugs: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transformation code itself has a bug (e.g., divide-by-zero error).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robust ETL process is defined by how well it handles—and recovers from—these failures.</a:t>
            </a:r>
          </a:p>
        </p:txBody>
      </p:sp>
    </p:spTree>
    <p:extLst>
      <p:ext uri="{BB962C8B-B14F-4D97-AF65-F5344CB8AC3E}">
        <p14:creationId xmlns:p14="http://schemas.microsoft.com/office/powerpoint/2010/main" val="1881465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Main Types of Errors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05256" y="1499058"/>
            <a:ext cx="949284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crucial to differentiate why a job failed.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/ Process Errors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"all-or-nothing" failures.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Cannot connect to the source database, network connection lost, API key is invalid, target warehouse is down.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no data to process. The job must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immediately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an alert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data engineering team.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Errors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"row-by-row" failures. The system is fine, but the data is bad.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column contains the text "N/A", an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in the future, a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lookup fails (no matching product).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should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 the entire 10-hour job for one bad row.</a:t>
            </a:r>
          </a:p>
        </p:txBody>
      </p:sp>
    </p:spTree>
    <p:extLst>
      <p:ext uri="{BB962C8B-B14F-4D97-AF65-F5344CB8AC3E}">
        <p14:creationId xmlns:p14="http://schemas.microsoft.com/office/powerpoint/2010/main" val="312465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Strategy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3570" y="1714360"/>
            <a:ext cx="87111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simplest strategy. The moment any error occurs (system or data), the entire ETL process stops.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that "bad data" never, ever enters your data warehouse.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to implement.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fragile.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single, non-critical error (like one bad row in a 50-million-row batch) can halt your entire data update, leaving the business with no new data.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use it: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initial development and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critical system errors (like a failed connection).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very small, critical dimension loads where 100% accuracy is required.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643570" y="1165548"/>
            <a:ext cx="2118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Abort on Error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10079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"E": Extract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7654" y="1202094"/>
            <a:ext cx="86193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"get the data" step.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read data from its original source and pull it into a temporary holding area, known as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Staging 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Sources: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Databases (OLTP):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MySQL,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SQL Server, Oracle (where your app data lives).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CSVs, JSON, XML, log files.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 services like Salesforce, Google Analytics, Stripe.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Scrapers: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(Less common, but a source).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Challenge: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Getting data out efficiently without slowing down the live production systems.</a:t>
            </a:r>
          </a:p>
        </p:txBody>
      </p:sp>
    </p:spTree>
    <p:extLst>
      <p:ext uri="{BB962C8B-B14F-4D97-AF65-F5344CB8AC3E}">
        <p14:creationId xmlns:p14="http://schemas.microsoft.com/office/powerpoint/2010/main" val="3417320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Strategy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52623" y="1675607"/>
            <a:ext cx="940249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common and robust strategy for handling data errors.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ETL job processes one row at a time.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row transforms successfully, it's passed on to the "Load" step.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row fails transformation (e.g., bad date), it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dropped.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Instead, it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redirected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 separate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"Exception Table"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"Error Log").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"Exception Table" stores the bad row, the time of the error, and the reason it failed (e.g., "Failed date conversion").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job succeeds and loads 99.9% of the good data. The business is happy, and you have a clean "to-do" list of bad data to fix.</a:t>
            </a:r>
          </a:p>
        </p:txBody>
      </p:sp>
      <p:sp>
        <p:nvSpPr>
          <p:cNvPr id="4" name="Rectangle 3"/>
          <p:cNvSpPr/>
          <p:nvPr/>
        </p:nvSpPr>
        <p:spPr>
          <a:xfrm>
            <a:off x="752623" y="1136998"/>
            <a:ext cx="2566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Redirect Bad Rows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89703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Auditing &amp; Logging (The "Control Table")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56692" y="1314488"/>
            <a:ext cx="96820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need a "receipt" for every ETL run. This is often called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 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Audit Log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every job run, you must log: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ProcessName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 Duration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Status (Succeeded, Failed)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RowsExtracted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RowsTransformed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RowsLoaded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RowsRejected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(This is the count of rows sent to the exception table)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your main diagnostic tool. If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RowsExtracted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10,000 but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RowsLoaded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9,500, you know your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RowsRejected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should be 500, and you can immediately check the exception table.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74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Reprocessing (The "How to Fix")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46404" y="1301121"/>
            <a:ext cx="1002182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error happened. Now what?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1: System Error (Job Aborted)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human fixes the system (e.g., brings the database online, fixes the network).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Reprocess: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entire job is simply re-run.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requires your job to be "idempotent"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—meaning it can be run multiple times without creating duplicates (e.g., by using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 or TRUNCATE/LOAD).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2: Data Error (Rows in Exception Table)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can be manual or automated.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data steward reviews the exception table, fixes the data in the source system, and then flags the rows as "Ready to Reprocess."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separate, smaller ETL job runs only on the exception table, applies more complex cleaning rules, and tries to load the fixed data.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prevents you from having to re-run the entire 50-million-row job.</a:t>
            </a:r>
          </a:p>
        </p:txBody>
      </p:sp>
    </p:spTree>
    <p:extLst>
      <p:ext uri="{BB962C8B-B14F-4D97-AF65-F5344CB8AC3E}">
        <p14:creationId xmlns:p14="http://schemas.microsoft.com/office/powerpoint/2010/main" val="1218783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Alerting &amp; Monitoring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28932" y="1348961"/>
            <a:ext cx="907999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ETL job fails at 3 AM. How do you know?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Alerting (Reactive):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an automated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email, Slack, or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PagerDuty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alert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data team only when a job fails or the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RowsRejected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count is above a set threshold.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silent ETL job should be a successful one.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(Proactive):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in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Grafana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Power BI) that visualizes your Audit Log.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should show the health of all ETL jobs, their last successful run, and the number of errors over time.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helps you spot trends (e.g., "Why are we suddenly getting 100 errors from this source every day?").</a:t>
            </a:r>
          </a:p>
        </p:txBody>
      </p:sp>
    </p:spTree>
    <p:extLst>
      <p:ext uri="{BB962C8B-B14F-4D97-AF65-F5344CB8AC3E}">
        <p14:creationId xmlns:p14="http://schemas.microsoft.com/office/powerpoint/2010/main" val="1607105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41832" y="1165619"/>
            <a:ext cx="9144000" cy="3831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 Failure: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for it. Never assume a "perfect run."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Your Errors: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 "all-or-nothing"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Errors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(abort) differently from "row-by-row"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Errors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(redirect).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Exception Tables: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Don't fail a 10-hour job for one bad row. Redirect errors and load the good data.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Everything: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an Audit/Control table to track rows in, out, and rejected.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Jobs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Rerunnable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(Idempotent):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"fix" for a system failure should be as simple as clicking "Run" again.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Alerts: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Don't watch your jobs run. Let them tell you when they fail.</a:t>
            </a:r>
          </a:p>
        </p:txBody>
      </p:sp>
    </p:spTree>
    <p:extLst>
      <p:ext uri="{BB962C8B-B14F-4D97-AF65-F5344CB8AC3E}">
        <p14:creationId xmlns:p14="http://schemas.microsoft.com/office/powerpoint/2010/main" val="1871148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ETL Architecture and Workflow Design</a:t>
            </a:r>
          </a:p>
        </p:txBody>
      </p:sp>
    </p:spTree>
    <p:extLst>
      <p:ext uri="{BB962C8B-B14F-4D97-AF65-F5344CB8AC3E}">
        <p14:creationId xmlns:p14="http://schemas.microsoft.com/office/powerpoint/2010/main" val="2584702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ETL Architecture?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5152" y="1362456"/>
            <a:ext cx="57590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Architecture defines the components and the connections of your data pipeline. It's the high-level map of your system.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four essential components: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Systems: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the data comes from (databases, files, APIs).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Staging Area: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temporary storage area where data is extracted and transformed. This is the most critical architectural component.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Engine: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"software" or "code" that does all the work (e.g., an ETL tool like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Informatica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custom Python script, or SQL).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Warehouse: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final destination for the clean data.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" t="24616" r="-1"/>
          <a:stretch/>
        </p:blipFill>
        <p:spPr>
          <a:xfrm>
            <a:off x="6743456" y="1362456"/>
            <a:ext cx="4661861" cy="35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3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Critical Role of the Staging Area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2166" y="1272903"/>
            <a:ext cx="831588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have a staging area. It is a temporary, private workspace for the ETL process.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not E-T-L all at once?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read from source, transform in memory, load to target)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Decoupling: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staging area decouples your processes. You can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your data first, then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it. If the transform fails, you can restart it without re-extracting from the source (which may be slow or offline).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Transforming complex data (like joining multiple large tables) is much faster inside a database (the staging area) than in a row-by-row memory engine.</a:t>
            </a:r>
          </a:p>
          <a:p>
            <a:pPr marL="800100" lvl="1" indent="-34290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Auditing &amp; Reprocessing: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staging area is where you can validate data, log errors (to an exception table), and reprocess failures.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staging area is your "workbench." You don't build a car in the middle of the highway; you bring the parts to your garage (staging) first.</a:t>
            </a:r>
          </a:p>
        </p:txBody>
      </p:sp>
    </p:spTree>
    <p:extLst>
      <p:ext uri="{BB962C8B-B14F-4D97-AF65-F5344CB8AC3E}">
        <p14:creationId xmlns:p14="http://schemas.microsoft.com/office/powerpoint/2010/main" val="8983764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IN" sz="3200" dirty="0"/>
              <a:t>What is Workflow Design?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08892" y="1359854"/>
            <a:ext cx="582050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"Architecture" is the blueprint of the components. "Workflow Design" is the set of instructions for how and when data moves through them.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sequence of tasks and their dependencies.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Orchestration: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process of scheduling, managing, and monitoring these workflows.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can't start the "Transform Customer" task until the "Extract Customer" task is complete. You can't load the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Fact_Sales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table until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dimension tables (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Dim_Product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Dim_Store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are loaded.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 design defines these dependencies.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2" b="15513"/>
          <a:stretch/>
        </p:blipFill>
        <p:spPr>
          <a:xfrm>
            <a:off x="6989882" y="1438985"/>
            <a:ext cx="4750777" cy="32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29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Workflows: The DAG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9052" y="1364793"/>
            <a:ext cx="56827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Workflows are commonly visualized as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 (Directed Acyclic Graph)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is a fancy term for a flow chart that doesn't have loops.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Arrows show the flow in one direction.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Acyclic: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flow never circles back (a task can't depend on itself).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It's a map of tasks.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DAG is the "recipe" for your ETL. An orchestration tool (like Airflow, Prefect, or a simple SQL Server Agent) is the "chef" that follows the recipe.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26667" r="-214" b="15769"/>
          <a:stretch/>
        </p:blipFill>
        <p:spPr>
          <a:xfrm>
            <a:off x="6809457" y="1364793"/>
            <a:ext cx="491948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4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"T": Transform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42999" y="1289971"/>
            <a:ext cx="8669216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"magic" step and the most complex. This is where we create value by turning raw data into clean, usable information.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apply all the business rules and logic to the data in the staging area.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Transformations: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Fixing errors (e.g., "New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Yrok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"New York"), handling missing values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NULL).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Forcing data into a single format (e.g., all dates become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YYYY-MM-DD, all country codes become "USA").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Combining data from multiple sources (e.g., joining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data with Sales data).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Summarizing data (e.g., rolling up 1,000 individual transactions into one "Daily Sales Total" row).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Logic: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Applying calculations like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 = Revenue - Cost.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332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 Design: Serial vs. Parallel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79231" y="1152509"/>
            <a:ext cx="6137030" cy="518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you structure your workflow (your DAG) has a huge impact on performance.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Execution: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Tasks run one after another. This is safe but slow.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A </a:t>
            </a:r>
            <a:r>
              <a:rPr kumimoji="0" lang="en-US" altLang="en-US" sz="2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Extract B </a:t>
            </a:r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Extract C </a:t>
            </a:r>
            <a:r>
              <a:rPr kumimoji="0" lang="en-US" altLang="en-US" sz="25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Transform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Execution: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Independent tasks run at the same time. This is much faster.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extract from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Customers, Products, and Sales all at the same time, because they don't depend on each other.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all three are finished, the "Transform" task can begin.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workflow design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maximizes parallel execution for independent tasks.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89531" y="1230923"/>
            <a:ext cx="4035670" cy="4035670"/>
            <a:chOff x="7089531" y="1230923"/>
            <a:chExt cx="4035670" cy="4035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531" y="1230923"/>
              <a:ext cx="4035670" cy="40356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738089" y="4422531"/>
              <a:ext cx="643303" cy="149470"/>
            </a:xfrm>
            <a:prstGeom prst="rect">
              <a:avLst/>
            </a:prstGeom>
            <a:solidFill>
              <a:srgbClr val="E2F0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20002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Patterns: Batch vs. Streaming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4561" y="1122799"/>
            <a:ext cx="897987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Your architecture also defines when data flows.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Batch Architecture (Most Common)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is the classic ETL.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workflow runs on a schedule (e.g., once every night at 2 AM).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processes data in large batches (e.g., "all of yesterday's sales").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Pro: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Simple, reliable, highly efficient for large volumes.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Con: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Data is not real-time (it's up to 24 hours old).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Streaming (Real-Time) Architecture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This is for "fast data."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workflow is always on. It processes data one event at a time as it happens.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Uses tools like Kafka, Kinesis, Spark Streaming.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Pro: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Data is available in seconds or minutes.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Con: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Much more complex and expensive to build and maintain.</a:t>
            </a:r>
          </a:p>
          <a:p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Hybrid: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Many companies use Batch for most reports (finance, inventory) and Streaming for a few specific dashboards (e.g., live website monitoring).</a:t>
            </a:r>
          </a:p>
        </p:txBody>
      </p:sp>
    </p:spTree>
    <p:extLst>
      <p:ext uri="{BB962C8B-B14F-4D97-AF65-F5344CB8AC3E}">
        <p14:creationId xmlns:p14="http://schemas.microsoft.com/office/powerpoint/2010/main" val="3938880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Nightly Batch Workflow (DAG)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01832" y="1016846"/>
            <a:ext cx="6029792" cy="540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is a high-level design for a nightly sales data warehouse load: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@ 2:00 AM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in Parallel (Task Group 1):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Extract_Sales</a:t>
            </a:r>
            <a:endParaRPr kumimoji="0" lang="en-US" altLang="en-US" sz="15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Extract_Customers</a:t>
            </a:r>
            <a:endParaRPr kumimoji="0" lang="en-US" altLang="en-US" sz="15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Extract_Products</a:t>
            </a:r>
            <a:endParaRPr kumimoji="0" lang="en-US" altLang="en-US" sz="15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Group 1 to Finish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in Parallel (Task Group 2):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Transform_Sales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(uses Staging Sales)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Transform_Customers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(uses Staging Customers) → </a:t>
            </a: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Load_Dim_Customer</a:t>
            </a:r>
            <a:endParaRPr kumimoji="0" lang="en-US" altLang="en-US" sz="15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Transform_Products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(uses Staging Products) → </a:t>
            </a: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Load_Dim_Product</a:t>
            </a:r>
            <a:endParaRPr kumimoji="0" lang="en-US" altLang="en-US" sz="15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Wait for Group 2 to Finish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Final Task (Task Group 3):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5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Load_Fact_Sales</a:t>
            </a:r>
            <a:r>
              <a:rPr kumimoji="0" lang="en-US" altLang="en-US" sz="15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(This </a:t>
            </a:r>
            <a:r>
              <a:rPr lang="en-US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 wait for all dimensions to be loaded first)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Audits &amp; Send Alert (Success or Fail)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US" alt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6231" r="19813"/>
          <a:stretch/>
        </p:blipFill>
        <p:spPr>
          <a:xfrm>
            <a:off x="6893170" y="1016846"/>
            <a:ext cx="4716805" cy="55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2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46292" y="1096096"/>
            <a:ext cx="9116568" cy="461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Defines the what (components).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Defines the how and when (the flow).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Staging Area: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Always. It's the most important component for decoupling, reprocessing, and performance.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Orchestrate with a DAG: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 out your dependencies. Don't just chain scripts together and hope.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Parallelize Your Workflow: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 independent tasks (like extracting from different sources) at the same time.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Right Pattern: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most analytics. Only use complex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the business has a true, high-value, real-time need.</a:t>
            </a:r>
          </a:p>
        </p:txBody>
      </p:sp>
    </p:spTree>
    <p:extLst>
      <p:ext uri="{BB962C8B-B14F-4D97-AF65-F5344CB8AC3E}">
        <p14:creationId xmlns:p14="http://schemas.microsoft.com/office/powerpoint/2010/main" val="3227873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ETL Tools</a:t>
            </a:r>
          </a:p>
        </p:txBody>
      </p:sp>
    </p:spTree>
    <p:extLst>
      <p:ext uri="{BB962C8B-B14F-4D97-AF65-F5344CB8AC3E}">
        <p14:creationId xmlns:p14="http://schemas.microsoft.com/office/powerpoint/2010/main" val="164030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an ETL Tool?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93039" y="1140466"/>
            <a:ext cx="935996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ETL tool is a specialized software platform designed to manage all aspects of the ETL lifecycle: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Purpose: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replace the need for custom, hand-coded scripts (like thousands of lines of Python or SQL).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Interface: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drag-and-drop canvas to design data pipelines (DAGs).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Pre-built Connectors: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"Plugs" that easily connect to hundreds of sources (Salesforce, SAP, Oracle, S3, APIs).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Engine: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library of pre-built functions (joins, lookups, pivots, cleaning).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Orchestration &amp; Scheduling: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built-in scheduler to run jobs (e.g., nightly, hourly).</a:t>
            </a:r>
          </a:p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&amp; Alerting: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Dashboards and alerts for failed jobs.</a:t>
            </a:r>
          </a:p>
        </p:txBody>
      </p:sp>
    </p:spTree>
    <p:extLst>
      <p:ext uri="{BB962C8B-B14F-4D97-AF65-F5344CB8AC3E}">
        <p14:creationId xmlns:p14="http://schemas.microsoft.com/office/powerpoint/2010/main" val="3430400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 Question: Build vs. Buy?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7474" y="1201485"/>
            <a:ext cx="923239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choosing a tool, every team faces this question: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(e.g., Custom Python/SQL)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Flexibility: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 do anything. No limitations.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Cost: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"tool" is open-source (Python, SQL).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Development Cost: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Requires a team of skilled data engineers.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to Build: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What a tool does in 10 minutes (like a new Salesforce connector) could take your team 2 weeks to build.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Maintain: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have to build your own scheduler, error handling, and monitoring.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 (e.g., Commercial ETL Tool)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to Market: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 and deploy complex pipelines fast.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Technical Barrier: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Analysts can often build simple pipelines.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Enterprise-Ready: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Comes with security, monitoring, and support.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 Cost: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very expensive.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"Black Box":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less flexible than pure code.</a:t>
            </a:r>
          </a:p>
        </p:txBody>
      </p:sp>
    </p:spTree>
    <p:extLst>
      <p:ext uri="{BB962C8B-B14F-4D97-AF65-F5344CB8AC3E}">
        <p14:creationId xmlns:p14="http://schemas.microsoft.com/office/powerpoint/2010/main" val="3768291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1: Traditional ETL Platforms (GUI-based)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9604" y="1144836"/>
            <a:ext cx="825398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established, all-in-one "powerhouse" tools, often used in large enterprises.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they work: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are "ETL" focused. They extract data, transform it in their own powerful server engine, and then load the result.</a:t>
            </a: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Players: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Informatica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PowerCenter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Talend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(has a popular open-source version)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SSIS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(SQL Server Integration Services)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Data Integrator (ODI)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SAP Data Services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Complex, large-scale enterprise data warehousing with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on-premise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 (like SAP or Oracle databases).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" t="3846" r="6105" b="8003"/>
          <a:stretch/>
        </p:blipFill>
        <p:spPr>
          <a:xfrm>
            <a:off x="1230925" y="4332541"/>
            <a:ext cx="6743698" cy="183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61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2: Modern ELT &amp; Data Integration (Cloud-first)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4608" y="1164164"/>
            <a:ext cx="878433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These modern tools are built for the cloud and embrace the </a:t>
            </a:r>
            <a:r>
              <a:rPr lang="en-US" sz="1600" b="1" dirty="0"/>
              <a:t>ELT</a:t>
            </a:r>
            <a:r>
              <a:rPr lang="en-US" sz="1600" dirty="0"/>
              <a:t> (Extract, Load, Transform) paradigm.</a:t>
            </a:r>
          </a:p>
          <a:p>
            <a:endParaRPr lang="en-US" sz="800" b="1" dirty="0"/>
          </a:p>
          <a:p>
            <a:r>
              <a:rPr lang="en-US" sz="1600" b="1" dirty="0"/>
              <a:t>How they work: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Extract:</a:t>
            </a:r>
            <a:r>
              <a:rPr lang="en-US" sz="1600" dirty="0"/>
              <a:t> Uses pre-built connectors to pull data from sources (like Stripe, Salesforce, </a:t>
            </a:r>
            <a:r>
              <a:rPr lang="en-US" sz="1600" dirty="0" err="1"/>
              <a:t>Postgres</a:t>
            </a:r>
            <a:r>
              <a:rPr lang="en-US" sz="16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Load:</a:t>
            </a:r>
            <a:r>
              <a:rPr lang="en-US" sz="1600" dirty="0"/>
              <a:t> Immediately loads the raw data into your cloud warehouse (Snowflake, </a:t>
            </a:r>
            <a:r>
              <a:rPr lang="en-US" sz="1600" dirty="0" err="1"/>
              <a:t>BigQuery</a:t>
            </a:r>
            <a:r>
              <a:rPr lang="en-US" sz="1600" dirty="0"/>
              <a:t>, Redshift).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Transform:</a:t>
            </a:r>
            <a:r>
              <a:rPr lang="en-US" sz="1600" dirty="0"/>
              <a:t> You then run transformations inside the warehouse using SQL.</a:t>
            </a:r>
          </a:p>
          <a:p>
            <a:endParaRPr lang="en-US" sz="800" b="1" dirty="0"/>
          </a:p>
          <a:p>
            <a:r>
              <a:rPr lang="en-US" sz="1600" b="1" dirty="0"/>
              <a:t>Key Players (Data Integration/EL):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Fivetran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Stitch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Airbyte</a:t>
            </a:r>
            <a:r>
              <a:rPr lang="en-US" sz="1600" dirty="0"/>
              <a:t> (open-source)</a:t>
            </a:r>
          </a:p>
          <a:p>
            <a:endParaRPr lang="en-US" sz="800" b="1" dirty="0"/>
          </a:p>
          <a:p>
            <a:r>
              <a:rPr lang="en-US" sz="1600" b="1" dirty="0"/>
              <a:t>Key Players (Transformation):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dbt</a:t>
            </a:r>
            <a:r>
              <a:rPr lang="en-US" sz="1600" b="1" dirty="0"/>
              <a:t> (Data Build Tool):</a:t>
            </a:r>
            <a:r>
              <a:rPr lang="en-US" sz="1600" dirty="0"/>
              <a:t> The new standard for the "T" step. It allows you to write, test, and manage all your SQL transformations.</a:t>
            </a:r>
          </a:p>
          <a:p>
            <a:endParaRPr lang="en-US" sz="800" b="1" dirty="0"/>
          </a:p>
          <a:p>
            <a:r>
              <a:rPr lang="en-US" sz="1600" b="1" dirty="0"/>
              <a:t>Best for:</a:t>
            </a:r>
            <a:r>
              <a:rPr lang="en-US" sz="1600" dirty="0"/>
              <a:t> Modern, cloud-based data stacks.</a:t>
            </a:r>
          </a:p>
        </p:txBody>
      </p:sp>
    </p:spTree>
    <p:extLst>
      <p:ext uri="{BB962C8B-B14F-4D97-AF65-F5344CB8AC3E}">
        <p14:creationId xmlns:p14="http://schemas.microsoft.com/office/powerpoint/2010/main" val="885106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3: Orchestration &amp; Code-Based Tools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6107" y="1241618"/>
            <a:ext cx="80830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tools are for teams that prefer the "Build" (code-first) approach but need a robust platform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schedule, run, and monitor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their code.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they work: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write your E, T, and L logic in Python or SQL. The tool's job is to define the workflow (the DAG) and manage the execution.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Players: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Apache Airflow: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most popular open-source option. Workflows are defined in Python.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Prefect: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popular modern alternative to Airflow.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Dagster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for: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engineering teams that need maximum flexibility and want to treat their data pipelines as "code"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DataOps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09249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"L": Load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8377" y="1232826"/>
            <a:ext cx="94019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final step: delivering the finished product.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physically move the transformed data from the staging area into the final target,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Warehouse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Mart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Systems: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 Warehouses (Teradata, Oracle)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Columnar Cloud Data Warehouses (Snowflake,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Redshift)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Main Methods: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Load: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Deletes all data in the target and reloads everything. Simple, but slow. Good for small tables.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Load (or "Delta Load"):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adds new or changed data since the last run. This is faster and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3427210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Choose the Right Tool?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5623" y="1295829"/>
            <a:ext cx="60256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"best" tool. It depends on your: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Team's Skills: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SQL analysts? (Use ELT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Python engineers? (Use Airflow)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non-technical users? (Use a GUI tool like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Talend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you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on-premise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(Use Traditional ETL like SSIS,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you in the cloud? (Use Modern ELT like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Fivetran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common cloud sources (Salesforce, etc.)?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Fivetran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Stitch are easy).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you have complex, custom, or old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on-premise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apps?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Talend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better connectors for these).</a:t>
            </a:r>
          </a:p>
          <a:p>
            <a:pPr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budget? (Use open-source: Python + Airflow +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 budget? (Commercial tools offer speed and support).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55" t="16406" r="6669" b="4141"/>
          <a:stretch/>
        </p:blipFill>
        <p:spPr>
          <a:xfrm>
            <a:off x="6844543" y="1078093"/>
            <a:ext cx="4888524" cy="474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8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22839" y="1308402"/>
          <a:ext cx="8921264" cy="3461030"/>
        </p:xfrm>
        <a:graphic>
          <a:graphicData uri="http://schemas.openxmlformats.org/drawingml/2006/table">
            <a:tbl>
              <a:tblPr/>
              <a:tblGrid>
                <a:gridCol w="2230316">
                  <a:extLst>
                    <a:ext uri="{9D8B030D-6E8A-4147-A177-3AD203B41FA5}">
                      <a16:colId xmlns:a16="http://schemas.microsoft.com/office/drawing/2014/main" val="3278328140"/>
                    </a:ext>
                  </a:extLst>
                </a:gridCol>
                <a:gridCol w="2230316">
                  <a:extLst>
                    <a:ext uri="{9D8B030D-6E8A-4147-A177-3AD203B41FA5}">
                      <a16:colId xmlns:a16="http://schemas.microsoft.com/office/drawing/2014/main" val="3539544512"/>
                    </a:ext>
                  </a:extLst>
                </a:gridCol>
                <a:gridCol w="2230316">
                  <a:extLst>
                    <a:ext uri="{9D8B030D-6E8A-4147-A177-3AD203B41FA5}">
                      <a16:colId xmlns:a16="http://schemas.microsoft.com/office/drawing/2014/main" val="3839275819"/>
                    </a:ext>
                  </a:extLst>
                </a:gridCol>
                <a:gridCol w="2230316">
                  <a:extLst>
                    <a:ext uri="{9D8B030D-6E8A-4147-A177-3AD203B41FA5}">
                      <a16:colId xmlns:a16="http://schemas.microsoft.com/office/drawing/2014/main" val="3343021822"/>
                    </a:ext>
                  </a:extLst>
                </a:gridCol>
              </a:tblGrid>
              <a:tr h="424466">
                <a:tc>
                  <a:txBody>
                    <a:bodyPr/>
                    <a:lstStyle/>
                    <a:p>
                      <a:pPr rtl="0"/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Paradigm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it Works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Key Tools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795009"/>
                  </a:ext>
                </a:extLst>
              </a:tr>
              <a:tr h="718327">
                <a:tc>
                  <a:txBody>
                    <a:bodyPr/>
                    <a:lstStyle/>
                    <a:p>
                      <a:pPr rtl="0"/>
                      <a:r>
                        <a:rPr lang="en-IN" sz="17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Traditional ETL</a:t>
                      </a:r>
                      <a:endParaRPr lang="en-IN" sz="17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ETL</a:t>
                      </a:r>
                      <a:r>
                        <a:rPr lang="en-IN" sz="17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(GUI-based)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Transforms data in its own server.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7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Informatica, Talend, SSIS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573576"/>
                  </a:ext>
                </a:extLst>
              </a:tr>
              <a:tr h="1306049">
                <a:tc>
                  <a:txBody>
                    <a:bodyPr/>
                    <a:lstStyle/>
                    <a:p>
                      <a:pPr rtl="0"/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Modern Integration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7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ELT</a:t>
                      </a:r>
                      <a:r>
                        <a:rPr lang="en-IN" sz="17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(Cloud-based)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Loads raw data, then transforms in-warehouse.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7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Fivetran, Stitch, Airbyte (for EL) </a:t>
                      </a:r>
                    </a:p>
                    <a:p>
                      <a:pPr rtl="0"/>
                      <a:br>
                        <a:rPr lang="en-IN" sz="17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IN" sz="17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dbt (for T)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9445"/>
                  </a:ext>
                </a:extLst>
              </a:tr>
              <a:tr h="1012188">
                <a:tc>
                  <a:txBody>
                    <a:bodyPr/>
                    <a:lstStyle/>
                    <a:p>
                      <a:pPr rtl="0"/>
                      <a:r>
                        <a:rPr lang="en-IN" sz="17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Orchestration</a:t>
                      </a:r>
                      <a:endParaRPr lang="en-IN" sz="17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7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Code-based</a:t>
                      </a:r>
                      <a:r>
                        <a:rPr lang="en-IN" sz="17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(Build)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70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Manages and schedules your custom scripts (Python/SQL).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7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Apache Airflow, Prefect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904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757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Best Practices in ETL Design</a:t>
            </a:r>
          </a:p>
        </p:txBody>
      </p:sp>
    </p:spTree>
    <p:extLst>
      <p:ext uri="{BB962C8B-B14F-4D97-AF65-F5344CB8AC3E}">
        <p14:creationId xmlns:p14="http://schemas.microsoft.com/office/powerpoint/2010/main" val="28616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Best Practices Matter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3570" y="1224034"/>
            <a:ext cx="66188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We've learned the "what" (E, T, L) and the "how" (tools, architecture).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is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"why"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"should"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—the rules that separate fragile pipelines from robust ones.</a:t>
            </a:r>
          </a:p>
          <a:p>
            <a:pPr algn="just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"Bad" Pipeline: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Fails silently.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Corrupts data (e.g., creates duplicates).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hard to debug.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 a full redesign for every new request.</a:t>
            </a:r>
          </a:p>
          <a:p>
            <a:pPr algn="just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"Good" Pipeline: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Alerts you on failure and protects data integrity.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Maintainable: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to debug, change, and manage.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handle growing data volumes.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29" y="1323996"/>
            <a:ext cx="4047392" cy="40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1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1: Always Use a Staging Area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0574" y="1582828"/>
            <a:ext cx="6718764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most important architectural rule. Do not transform data in memory as you extract it.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 raw data and land it in a Staging Area first. Then, run transformations from the staging area.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Decoupling: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 re-run a failed transformation without re-extracting from the source (which might be slow or offline).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have a place to land data "as-is" to compare before/after the transformation.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 leverage the power of a database (staging) for complex joins and transformations, which is faster than row-by-row processing.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759338" y="1444329"/>
            <a:ext cx="3641271" cy="3667602"/>
            <a:chOff x="4237892" y="1975338"/>
            <a:chExt cx="3924300" cy="39243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892" y="1975338"/>
              <a:ext cx="3924300" cy="392430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370832" y="3663696"/>
              <a:ext cx="627888" cy="1865376"/>
            </a:xfrm>
            <a:prstGeom prst="roundRect">
              <a:avLst/>
            </a:prstGeom>
            <a:solidFill>
              <a:srgbClr val="CFE1EF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IN" dirty="0">
                  <a:solidFill>
                    <a:sysClr val="windowText" lastClr="000000"/>
                  </a:solidFill>
                </a:rPr>
                <a:t>Extraction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715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2: Load Incrementally, Not Fully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93531" y="1318571"/>
            <a:ext cx="8651631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TRUNCATE TABLE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 every night. This is slow, high-risk, and causes downtime.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PREFER: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Incremental (delta) loading.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 Tables: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an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"Append"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strategy (only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new rows).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Tables: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Upsert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MERGE) for SCD Type 1 or full SCD Type 2 logic for history.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Loading 1 million new rows is 1000x faster than reloading 1 billion old rows.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Impact: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Puts minimal stress on the target data warehouse.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Availability: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data warehouse remains online and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queryable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during the load.</a:t>
            </a:r>
          </a:p>
        </p:txBody>
      </p:sp>
    </p:spTree>
    <p:extLst>
      <p:ext uri="{BB962C8B-B14F-4D97-AF65-F5344CB8AC3E}">
        <p14:creationId xmlns:p14="http://schemas.microsoft.com/office/powerpoint/2010/main" val="15557362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3: Make Your Jobs Idempotent 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Rerunnable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52854" y="1483450"/>
            <a:ext cx="960999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Idempotent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operation that can be run multiple times without changing the result beyond the initial run.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your job fails at 3 AM (e.g., network error), the on-call engineer should be able to just "click run again" without worrying.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(Not Idempotent):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INSERT INTO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Fact_Sales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... If you run this twice, you get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data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(Idempotent):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 INTO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Dim_Customer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... You can run a MERGE 100 times, and the result is the same.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MERGE, check for existing data, or use staging tables to control the final load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2882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4: Handle Errors Gracefully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3691" y="1479092"/>
            <a:ext cx="697523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 a 10-hour job for one bad row.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"Redirect on Error."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rows are loaded into the target warehouse.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rows (e.g., "N/A" in a date column) are sent to an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Exception Table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an error message.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Resilience: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pipeline succeeds and delivers 99.9%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Accountability: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have a clean "to-do" list of bad data to fix at the source.</a:t>
            </a:r>
          </a:p>
        </p:txBody>
      </p:sp>
    </p:spTree>
    <p:extLst>
      <p:ext uri="{BB962C8B-B14F-4D97-AF65-F5344CB8AC3E}">
        <p14:creationId xmlns:p14="http://schemas.microsoft.com/office/powerpoint/2010/main" val="341254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5: Log Everything (Audit &amp; Control)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73724" y="1435049"/>
            <a:ext cx="831868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ETL process shouldn't be a "black box." You need a receipt for every run.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Audit Table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(or "Control Table") and log: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JobName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RunID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EndTime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Status (Success/Failed)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RowsExtracted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RowsLoaded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RowsRejected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(from your exception table)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a job fails, you know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 build a dashboard to see the health of your pipelines.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Reconciliation: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 prove that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RowsExtracted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RowsLoaded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RowsRejected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0518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6: Parallelize Your Workflow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13908" y="1184428"/>
            <a:ext cx="805202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Don't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run tasks in a long, single-file line (serially) if you don't have to.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identify independent tasks and run them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parallel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Customers, Extract Products, and Extract Sales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at the same time.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wait for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Dim_Product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finish before you can Load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Fact_Sales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(This is a dependency).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Drastically reduces your total ETL runtime. A 10-hour serial job might become a 4-hour parallel job.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47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vs. ELT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4931" y="1092960"/>
            <a:ext cx="10023231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(Classic):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 →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(in Staging)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Load.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"heavy lifting" (Transformation) happens in a separate ETL server.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ELT (Modern):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 →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(Raw to Warehouse)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(in Warehouse)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load the raw data first and then use the power of the cloud data warehouse itself (e.g., using SQL in Snowflake) to do the transformations.</a:t>
            </a:r>
          </a:p>
        </p:txBody>
      </p:sp>
      <p:sp>
        <p:nvSpPr>
          <p:cNvPr id="4" name="Rectangle 3"/>
          <p:cNvSpPr/>
          <p:nvPr/>
        </p:nvSpPr>
        <p:spPr>
          <a:xfrm>
            <a:off x="764931" y="3031951"/>
            <a:ext cx="3132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ETL so Important?</a:t>
            </a:r>
          </a:p>
        </p:txBody>
      </p:sp>
      <p:sp>
        <p:nvSpPr>
          <p:cNvPr id="5" name="Rectangle 4"/>
          <p:cNvSpPr/>
          <p:nvPr/>
        </p:nvSpPr>
        <p:spPr>
          <a:xfrm>
            <a:off x="764931" y="3432061"/>
            <a:ext cx="937553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is the foundation for all business intelligence and analytics.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 "Single Source of Truth":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integrates all data into one reliable place.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Data Quality: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"T" step is dedicated to cleaning and validating data, making it trustworthy for decision-making.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Historical Analysis: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Operational systems often discard old data. ETL captures it, building a historical record over time (e.g., using Slowly Changing Dimensions).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Performance: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is pre-shaped and optimized (in a Star Schema) specifically for fast reporting.</a:t>
            </a:r>
          </a:p>
        </p:txBody>
      </p:sp>
    </p:spTree>
    <p:extLst>
      <p:ext uri="{BB962C8B-B14F-4D97-AF65-F5344CB8AC3E}">
        <p14:creationId xmlns:p14="http://schemas.microsoft.com/office/powerpoint/2010/main" val="42190921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7: Never Hardcode. Parameterize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14984" y="1346581"/>
            <a:ext cx="776969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sales WHERE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order_date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'2025-11-03'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* FROM sales WHERE 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order_date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@</a:t>
            </a:r>
            <a:r>
              <a:rPr kumimoji="0" lang="en-US" altLang="en-US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RunDate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to parameterize?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"as of" date for the run.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server names, usernames, passwords (store these in a secure "vault," not in the code).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Paths: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C:\dev\ vs. /prod/data/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Portability: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can promote your code from Development (Dev) to Testing (Test) to Production (Prod) by only changing the parameters, not the code.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Maintainability: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to update a connection string in one place.</a:t>
            </a:r>
            <a:endParaRPr kumimoji="0" lang="en-US" altLang="en-US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621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8651" y="1171442"/>
            <a:ext cx="6335921" cy="4361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 Staging Area: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Decouples your pipeline.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Incrementally: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Faster, safer, and preserves history.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Jobs Idempotent: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Allows for safe, easy reruns.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Errors Gracefully: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Redirect bad rows; don't fail the job.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Everything: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an audit log for monitoring and diagnostics.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Parallelize Your Workflow: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Don't run tasks serially if you don't have to.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 Everything: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Never hardcode.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 these rules will result in a data pipeline that is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Reliable, Scalable, and Maintainable.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1" t="9651" r="9111" b="9460"/>
          <a:stretch/>
        </p:blipFill>
        <p:spPr>
          <a:xfrm>
            <a:off x="7384869" y="1249819"/>
            <a:ext cx="3866605" cy="37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74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5DBB10-2080-5746-8D95-B85AAFEC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353" y="1779533"/>
            <a:ext cx="8909887" cy="1696574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l"/>
            <a:r>
              <a:rPr lang="en-US" b="0" dirty="0">
                <a:latin typeface="Arial"/>
                <a:cs typeface="Arial"/>
              </a:rPr>
              <a:t>Extraction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42237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26373-C1C0-3151-F1A9-19E200BD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E485-838F-FDA1-2CF5-AEDD28B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570" y="576358"/>
            <a:ext cx="10904859" cy="44048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56811" y="1123972"/>
            <a:ext cx="5625344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read data from the source systems and bring it into a temporary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staging area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further processing.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Considerations: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Source System: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Minimize disruption to operational systems (which are running the business).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Volume: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Efficiently handle potentially massive amounts of data.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Freshness: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 data as frequently as needed (real-time, daily, weekly).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 all data is extracted accurately and completely.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5" t="8462" r="9017" b="7051"/>
          <a:stretch/>
        </p:blipFill>
        <p:spPr>
          <a:xfrm>
            <a:off x="7112977" y="1123972"/>
            <a:ext cx="4180475" cy="42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4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7868</Words>
  <Application>Microsoft Office PowerPoint</Application>
  <PresentationFormat>Widescreen</PresentationFormat>
  <Paragraphs>788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Calibri Light</vt:lpstr>
      <vt:lpstr>Google Sans Text</vt:lpstr>
      <vt:lpstr>Roboto Light</vt:lpstr>
      <vt:lpstr>Roboto Thin</vt:lpstr>
      <vt:lpstr>Times New Roman</vt:lpstr>
      <vt:lpstr>Wingdings</vt:lpstr>
      <vt:lpstr>Office Theme</vt:lpstr>
      <vt:lpstr>Overview of ETL</vt:lpstr>
      <vt:lpstr>Introduction</vt:lpstr>
      <vt:lpstr>What is ETL?</vt:lpstr>
      <vt:lpstr>The "E": Extract</vt:lpstr>
      <vt:lpstr>The "T": Transform</vt:lpstr>
      <vt:lpstr>The "L": Load</vt:lpstr>
      <vt:lpstr>ETL vs. ELT</vt:lpstr>
      <vt:lpstr>Extraction Techniques</vt:lpstr>
      <vt:lpstr>Introduction</vt:lpstr>
      <vt:lpstr>The Two Main Extraction Methods</vt:lpstr>
      <vt:lpstr>Method 1: Full Extraction</vt:lpstr>
      <vt:lpstr>Method 2: Incremental (Delta) Extraction</vt:lpstr>
      <vt:lpstr>Incremental Technique</vt:lpstr>
      <vt:lpstr>Incremental Technique</vt:lpstr>
      <vt:lpstr>Extracting from Non-Database Sources</vt:lpstr>
      <vt:lpstr>Summary</vt:lpstr>
      <vt:lpstr>Transformation Techniques</vt:lpstr>
      <vt:lpstr>What is Transformation?</vt:lpstr>
      <vt:lpstr>Key Transformation Categories</vt:lpstr>
      <vt:lpstr>Technique 1: Cleaning &amp; Deduplication</vt:lpstr>
      <vt:lpstr>Technique 2: Standardization &amp; Formatting</vt:lpstr>
      <vt:lpstr>Technique 3: Integration &amp; Joining</vt:lpstr>
      <vt:lpstr>Technique 4: Structuring &amp; Aggregation</vt:lpstr>
      <vt:lpstr>Technique 5: Enrichment &amp; Derivation</vt:lpstr>
      <vt:lpstr>Summary</vt:lpstr>
      <vt:lpstr>Loading Techniques</vt:lpstr>
      <vt:lpstr>What is the "Load" Step?</vt:lpstr>
      <vt:lpstr>The Two Main Load Methods</vt:lpstr>
      <vt:lpstr>Method 1: Full Load (Truncate &amp; Load)</vt:lpstr>
      <vt:lpstr>Method 2: Incremental Load</vt:lpstr>
      <vt:lpstr>Incremental Load Type 1: Simple Insert (Append)</vt:lpstr>
      <vt:lpstr>Incremental Load Type 2: Update/Insert ("Upsert")</vt:lpstr>
      <vt:lpstr>Incremental Load Type 3: Complex SCD Type 2 Logic</vt:lpstr>
      <vt:lpstr>Load Performance &amp; Best Practices</vt:lpstr>
      <vt:lpstr>Key Transformation Categories</vt:lpstr>
      <vt:lpstr>Error handling &amp; reprocessing</vt:lpstr>
      <vt:lpstr>Introduction</vt:lpstr>
      <vt:lpstr>Two Main Types of Errors</vt:lpstr>
      <vt:lpstr>Error handling Strategy</vt:lpstr>
      <vt:lpstr>Error handling Strategy</vt:lpstr>
      <vt:lpstr>Auditing &amp; Logging (The "Control Table")</vt:lpstr>
      <vt:lpstr>Reprocessing (The "How to Fix")</vt:lpstr>
      <vt:lpstr>Alerting &amp; Monitoring</vt:lpstr>
      <vt:lpstr>Summary</vt:lpstr>
      <vt:lpstr>ETL Architecture and Workflow Design</vt:lpstr>
      <vt:lpstr>What is ETL Architecture?</vt:lpstr>
      <vt:lpstr>The Critical Role of the Staging Area</vt:lpstr>
      <vt:lpstr>What is Workflow Design?</vt:lpstr>
      <vt:lpstr>Visualizing Workflows: The DAG</vt:lpstr>
      <vt:lpstr>Workflow Design: Serial vs. Parallel</vt:lpstr>
      <vt:lpstr>Architectural Patterns: Batch vs. Streaming</vt:lpstr>
      <vt:lpstr>Example: A Nightly Batch Workflow (DAG)</vt:lpstr>
      <vt:lpstr>Summary</vt:lpstr>
      <vt:lpstr>ETL Tools</vt:lpstr>
      <vt:lpstr>What is an ETL Tool?</vt:lpstr>
      <vt:lpstr>The Big Question: Build vs. Buy?</vt:lpstr>
      <vt:lpstr>Category 1: Traditional ETL Platforms (GUI-based)</vt:lpstr>
      <vt:lpstr>Category 2: Modern ELT &amp; Data Integration (Cloud-first)</vt:lpstr>
      <vt:lpstr>Category 3: Orchestration &amp; Code-Based Tools</vt:lpstr>
      <vt:lpstr>How to Choose the Right Tool?</vt:lpstr>
      <vt:lpstr>Summary</vt:lpstr>
      <vt:lpstr>Best Practices in ETL Design</vt:lpstr>
      <vt:lpstr>Why Best Practices Matter</vt:lpstr>
      <vt:lpstr>Practice 1: Always Use a Staging Area</vt:lpstr>
      <vt:lpstr>Practice 2: Load Incrementally, Not Fully</vt:lpstr>
      <vt:lpstr>Practice 3: Make Your Jobs Idempotent (Rerunnable)</vt:lpstr>
      <vt:lpstr>Practice 4: Handle Errors Gracefully</vt:lpstr>
      <vt:lpstr>Practice 5: Log Everything (Audit &amp; Control)</vt:lpstr>
      <vt:lpstr>Practice 6: Parallelize Your Workflow</vt:lpstr>
      <vt:lpstr>Practice 7: Never Hardcode. Parameterize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Renu  Jindal</dc:creator>
  <cp:lastModifiedBy>Renu  Jindal</cp:lastModifiedBy>
  <cp:revision>1</cp:revision>
  <dcterms:created xsi:type="dcterms:W3CDTF">2025-12-29T16:46:55Z</dcterms:created>
  <dcterms:modified xsi:type="dcterms:W3CDTF">2025-12-29T16:53:55Z</dcterms:modified>
</cp:coreProperties>
</file>